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Roboto Slab"/>
      <p:regular r:id="rId26"/>
      <p:bold r:id="rId27"/>
    </p:embeddedFont>
    <p:embeddedFont>
      <p:font typeface="League Spartan"/>
      <p:regular r:id="rId28"/>
      <p:bold r:id="rId29"/>
    </p:embeddedFont>
    <p:embeddedFont>
      <p:font typeface="Roboto Thin"/>
      <p:regular r:id="rId30"/>
      <p:bold r:id="rId31"/>
      <p:italic r:id="rId32"/>
      <p:boldItalic r:id="rId33"/>
    </p:embeddedFont>
    <p:embeddedFont>
      <p:font typeface="Roboto"/>
      <p:regular r:id="rId34"/>
      <p:bold r:id="rId35"/>
      <p:italic r:id="rId36"/>
      <p:boldItalic r:id="rId37"/>
    </p:embeddedFont>
    <p:embeddedFont>
      <p:font typeface="Roboto Medium"/>
      <p:regular r:id="rId38"/>
      <p:bold r:id="rId39"/>
      <p:italic r:id="rId40"/>
      <p:boldItalic r:id="rId41"/>
    </p:embeddedFont>
    <p:embeddedFont>
      <p:font typeface="Poppins"/>
      <p:regular r:id="rId42"/>
      <p:bold r:id="rId43"/>
      <p:italic r:id="rId44"/>
      <p:boldItalic r:id="rId45"/>
    </p:embeddedFont>
    <p:embeddedFont>
      <p:font typeface="Lato Light"/>
      <p:regular r:id="rId46"/>
      <p:bold r:id="rId47"/>
      <p:italic r:id="rId48"/>
      <p:boldItalic r:id="rId49"/>
    </p:embeddedFont>
    <p:embeddedFont>
      <p:font typeface="Open Sans Medium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italic.fntdata"/><Relationship Id="rId42" Type="http://schemas.openxmlformats.org/officeDocument/2006/relationships/font" Target="fonts/Poppins-regular.fntdata"/><Relationship Id="rId41" Type="http://schemas.openxmlformats.org/officeDocument/2006/relationships/font" Target="fonts/RobotoMedium-boldItalic.fntdata"/><Relationship Id="rId44" Type="http://schemas.openxmlformats.org/officeDocument/2006/relationships/font" Target="fonts/Poppins-italic.fntdata"/><Relationship Id="rId43" Type="http://schemas.openxmlformats.org/officeDocument/2006/relationships/font" Target="fonts/Poppins-bold.fntdata"/><Relationship Id="rId46" Type="http://schemas.openxmlformats.org/officeDocument/2006/relationships/font" Target="fonts/LatoLight-regular.fntdata"/><Relationship Id="rId45" Type="http://schemas.openxmlformats.org/officeDocument/2006/relationships/font" Target="fonts/Poppins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LatoLight-italic.fntdata"/><Relationship Id="rId47" Type="http://schemas.openxmlformats.org/officeDocument/2006/relationships/font" Target="fonts/LatoLight-bold.fntdata"/><Relationship Id="rId49" Type="http://schemas.openxmlformats.org/officeDocument/2006/relationships/font" Target="fonts/LatoLigh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bold.fntdata"/><Relationship Id="rId30" Type="http://schemas.openxmlformats.org/officeDocument/2006/relationships/font" Target="fonts/RobotoThin-regular.fntdata"/><Relationship Id="rId33" Type="http://schemas.openxmlformats.org/officeDocument/2006/relationships/font" Target="fonts/RobotoThin-boldItalic.fntdata"/><Relationship Id="rId32" Type="http://schemas.openxmlformats.org/officeDocument/2006/relationships/font" Target="fonts/RobotoThin-italic.fntdata"/><Relationship Id="rId35" Type="http://schemas.openxmlformats.org/officeDocument/2006/relationships/font" Target="fonts/Roboto-bold.fntdata"/><Relationship Id="rId34" Type="http://schemas.openxmlformats.org/officeDocument/2006/relationships/font" Target="fonts/Roboto-regular.fntdata"/><Relationship Id="rId37" Type="http://schemas.openxmlformats.org/officeDocument/2006/relationships/font" Target="fonts/Roboto-boldItalic.fntdata"/><Relationship Id="rId36" Type="http://schemas.openxmlformats.org/officeDocument/2006/relationships/font" Target="fonts/Roboto-italic.fntdata"/><Relationship Id="rId39" Type="http://schemas.openxmlformats.org/officeDocument/2006/relationships/font" Target="fonts/RobotoMedium-bold.fntdata"/><Relationship Id="rId38" Type="http://schemas.openxmlformats.org/officeDocument/2006/relationships/font" Target="fonts/RobotoMedium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font" Target="fonts/RobotoSlab-regular.fntdata"/><Relationship Id="rId25" Type="http://schemas.openxmlformats.org/officeDocument/2006/relationships/slide" Target="slides/slide19.xml"/><Relationship Id="rId28" Type="http://schemas.openxmlformats.org/officeDocument/2006/relationships/font" Target="fonts/LeagueSpartan-regular.fntdata"/><Relationship Id="rId27" Type="http://schemas.openxmlformats.org/officeDocument/2006/relationships/font" Target="fonts/RobotoSlab-bold.fntdata"/><Relationship Id="rId29" Type="http://schemas.openxmlformats.org/officeDocument/2006/relationships/font" Target="fonts/LeagueSpartan-bold.fntdata"/><Relationship Id="rId51" Type="http://schemas.openxmlformats.org/officeDocument/2006/relationships/font" Target="fonts/OpenSansMedium-bold.fntdata"/><Relationship Id="rId50" Type="http://schemas.openxmlformats.org/officeDocument/2006/relationships/font" Target="fonts/OpenSansMedium-regular.fntdata"/><Relationship Id="rId53" Type="http://schemas.openxmlformats.org/officeDocument/2006/relationships/font" Target="fonts/OpenSansMedium-boldItalic.fntdata"/><Relationship Id="rId52" Type="http://schemas.openxmlformats.org/officeDocument/2006/relationships/font" Target="fonts/OpenSansMedium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4f1ca296c5_1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24f1ca296c5_1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4f1ca296c5_1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24f1ca296c5_1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4f351506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4f351506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4f3515061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4f3515061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4f3515061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4f3515061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4815d27a52_0_1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4815d27a52_0_1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4815d27a52_0_1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4815d27a52_0_1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4815d27a52_0_2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4815d27a52_0_2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26c7b15ef7_6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26c7b15ef7_6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4f1ca296c5_1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g24f1ca296c5_1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26c7b15ef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26c7b15ef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26c7b15ef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26c7b15ef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4f1ca296c5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24f1ca296c5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4f1ca296c5_1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24f1ca296c5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4f1ca296c5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24f1ca296c5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4f1ca296c5_1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24f1ca296c5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4f1ca296c5_1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24f1ca296c5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4f1ca296c5_1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24f1ca296c5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65" name="Google Shape;65;p14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66" name="Google Shape;66;p14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" name="Google Shape;67;p14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8" name="Google Shape;68;p14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Introduction_Slide_1">
  <p:cSld name="TITLE_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632175" y="1717350"/>
            <a:ext cx="5056800" cy="19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74" name="Google Shape;74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3">
            <a:alphaModFix/>
          </a:blip>
          <a:srcRect b="0" l="7871" r="4470" t="0"/>
          <a:stretch/>
        </p:blipFill>
        <p:spPr>
          <a:xfrm rot="5399995">
            <a:off x="5161977" y="1270987"/>
            <a:ext cx="5149824" cy="2601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3">
  <p:cSld name="TITLE_1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6"/>
          <p:cNvSpPr txBox="1"/>
          <p:nvPr>
            <p:ph idx="1" type="subTitle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2" type="subTitle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2">
            <a:alphaModFix/>
          </a:blip>
          <a:srcRect b="13463" l="0" r="49205" t="0"/>
          <a:stretch/>
        </p:blipFill>
        <p:spPr>
          <a:xfrm flipH="1">
            <a:off x="8025" y="3162568"/>
            <a:ext cx="1168200" cy="19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2" name="Google Shape;82;p16"/>
          <p:cNvSpPr txBox="1"/>
          <p:nvPr>
            <p:ph idx="3" type="subTitle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467571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2_1">
  <p:cSld name="TITLE_1_1_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7"/>
          <p:cNvSpPr txBox="1"/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7" name="Google Shape;87;p17"/>
          <p:cNvSpPr txBox="1"/>
          <p:nvPr/>
        </p:nvSpPr>
        <p:spPr>
          <a:xfrm>
            <a:off x="41351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b="1" i="0" sz="2000" u="none" cap="none" strike="noStrike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8" name="Google Shape;88;p17"/>
          <p:cNvSpPr txBox="1"/>
          <p:nvPr>
            <p:ph idx="1" type="subTitle"/>
          </p:nvPr>
        </p:nvSpPr>
        <p:spPr>
          <a:xfrm>
            <a:off x="4678425" y="1687125"/>
            <a:ext cx="3727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9" name="Google Shape;89;p17"/>
          <p:cNvSpPr txBox="1"/>
          <p:nvPr/>
        </p:nvSpPr>
        <p:spPr>
          <a:xfrm>
            <a:off x="41351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b="1" i="0" sz="2000" u="none" cap="none" strike="noStrike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90" name="Google Shape;90;p17"/>
          <p:cNvSpPr txBox="1"/>
          <p:nvPr>
            <p:ph idx="2" type="subTitle"/>
          </p:nvPr>
        </p:nvSpPr>
        <p:spPr>
          <a:xfrm>
            <a:off x="4678425" y="2726325"/>
            <a:ext cx="3727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1" name="Google Shape;91;p17"/>
          <p:cNvSpPr/>
          <p:nvPr>
            <p:ph idx="3" type="pic"/>
          </p:nvPr>
        </p:nvSpPr>
        <p:spPr>
          <a:xfrm>
            <a:off x="642700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pic>
        <p:nvPicPr>
          <p:cNvPr id="92" name="Google Shape;92;p17"/>
          <p:cNvPicPr preferRelativeResize="0"/>
          <p:nvPr/>
        </p:nvPicPr>
        <p:blipFill rotWithShape="1">
          <a:blip r:embed="rId2">
            <a:alphaModFix/>
          </a:blip>
          <a:srcRect b="0" l="0" r="49205" t="0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2">
            <a:alphaModFix/>
          </a:blip>
          <a:srcRect b="0" l="0" r="49205" t="0"/>
          <a:stretch/>
        </p:blipFill>
        <p:spPr>
          <a:xfrm rot="10800000">
            <a:off x="0" y="1892238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fmla="val 10804369" name="adj1"/>
              <a:gd fmla="val 16200000" name="adj2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C2C2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1">
  <p:cSld name="TITLE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/>
          <p:nvPr>
            <p:ph idx="2" type="pic"/>
          </p:nvPr>
        </p:nvSpPr>
        <p:spPr>
          <a:xfrm>
            <a:off x="5843075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99" name="Google Shape;99;p18"/>
          <p:cNvSpPr txBox="1"/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>
            <p:ph idx="1" type="subTitle"/>
          </p:nvPr>
        </p:nvSpPr>
        <p:spPr>
          <a:xfrm>
            <a:off x="642700" y="1723725"/>
            <a:ext cx="3605100" cy="19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2_2">
  <p:cSld name="TITLE_1_1_2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9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05" name="Google Shape;105;p19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b="1" i="0" sz="2000" u="none" cap="none" strike="noStrike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06" name="Google Shape;106;p19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7" name="Google Shape;107;p19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b="1" i="0" sz="2000" u="none" cap="none" strike="noStrike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08" name="Google Shape;108;p19"/>
          <p:cNvSpPr txBox="1"/>
          <p:nvPr>
            <p:ph idx="2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/>
          <p:nvPr>
            <p:ph idx="3" type="pic"/>
          </p:nvPr>
        </p:nvSpPr>
        <p:spPr>
          <a:xfrm>
            <a:off x="5843075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3_1">
  <p:cSld name="Default Slide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idx="1" type="subTitle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0"/>
          <p:cNvSpPr txBox="1"/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14" name="Google Shape;114;p20"/>
          <p:cNvSpPr txBox="1"/>
          <p:nvPr>
            <p:ph idx="2" type="subTitle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0"/>
          <p:cNvSpPr txBox="1"/>
          <p:nvPr>
            <p:ph idx="3" type="subTitle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0"/>
          <p:cNvSpPr/>
          <p:nvPr/>
        </p:nvSpPr>
        <p:spPr>
          <a:xfrm>
            <a:off x="4097288" y="1312051"/>
            <a:ext cx="2066887" cy="2072038"/>
          </a:xfrm>
          <a:custGeom>
            <a:rect b="b" l="l" r="r" t="t"/>
            <a:pathLst>
              <a:path extrusionOk="0" h="1016" w="958">
                <a:moveTo>
                  <a:pt x="453" y="0"/>
                </a:moveTo>
                <a:cubicBezTo>
                  <a:pt x="367" y="0"/>
                  <a:pt x="286" y="22"/>
                  <a:pt x="215" y="59"/>
                </a:cubicBezTo>
                <a:cubicBezTo>
                  <a:pt x="247" y="76"/>
                  <a:pt x="276" y="96"/>
                  <a:pt x="304" y="119"/>
                </a:cubicBezTo>
                <a:cubicBezTo>
                  <a:pt x="416" y="212"/>
                  <a:pt x="497" y="358"/>
                  <a:pt x="486" y="514"/>
                </a:cubicBezTo>
                <a:cubicBezTo>
                  <a:pt x="480" y="602"/>
                  <a:pt x="481" y="677"/>
                  <a:pt x="410" y="778"/>
                </a:cubicBezTo>
                <a:cubicBezTo>
                  <a:pt x="154" y="1002"/>
                  <a:pt x="0" y="732"/>
                  <a:pt x="0" y="732"/>
                </a:cubicBezTo>
                <a:cubicBezTo>
                  <a:pt x="27" y="877"/>
                  <a:pt x="209" y="960"/>
                  <a:pt x="209" y="960"/>
                </a:cubicBezTo>
                <a:cubicBezTo>
                  <a:pt x="278" y="996"/>
                  <a:pt x="370" y="1016"/>
                  <a:pt x="454" y="1016"/>
                </a:cubicBezTo>
                <a:cubicBezTo>
                  <a:pt x="553" y="1016"/>
                  <a:pt x="644" y="982"/>
                  <a:pt x="722" y="933"/>
                </a:cubicBezTo>
                <a:cubicBezTo>
                  <a:pt x="864" y="843"/>
                  <a:pt x="958" y="685"/>
                  <a:pt x="958" y="505"/>
                </a:cubicBezTo>
                <a:cubicBezTo>
                  <a:pt x="958" y="226"/>
                  <a:pt x="732" y="0"/>
                  <a:pt x="45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7" name="Google Shape;117;p20"/>
          <p:cNvSpPr/>
          <p:nvPr/>
        </p:nvSpPr>
        <p:spPr>
          <a:xfrm>
            <a:off x="2979825" y="1320666"/>
            <a:ext cx="2197264" cy="1922987"/>
          </a:xfrm>
          <a:custGeom>
            <a:rect b="b" l="l" r="r" t="t"/>
            <a:pathLst>
              <a:path extrusionOk="0" h="943" w="1018">
                <a:moveTo>
                  <a:pt x="692" y="395"/>
                </a:moveTo>
                <a:cubicBezTo>
                  <a:pt x="692" y="395"/>
                  <a:pt x="694" y="397"/>
                  <a:pt x="694" y="397"/>
                </a:cubicBezTo>
                <a:cubicBezTo>
                  <a:pt x="694" y="397"/>
                  <a:pt x="694" y="397"/>
                  <a:pt x="694" y="397"/>
                </a:cubicBezTo>
                <a:cubicBezTo>
                  <a:pt x="708" y="394"/>
                  <a:pt x="723" y="393"/>
                  <a:pt x="739" y="393"/>
                </a:cubicBezTo>
                <a:cubicBezTo>
                  <a:pt x="868" y="393"/>
                  <a:pt x="972" y="498"/>
                  <a:pt x="972" y="627"/>
                </a:cubicBezTo>
                <a:cubicBezTo>
                  <a:pt x="972" y="706"/>
                  <a:pt x="933" y="776"/>
                  <a:pt x="872" y="818"/>
                </a:cubicBezTo>
                <a:cubicBezTo>
                  <a:pt x="872" y="818"/>
                  <a:pt x="872" y="818"/>
                  <a:pt x="872" y="818"/>
                </a:cubicBezTo>
                <a:cubicBezTo>
                  <a:pt x="891" y="806"/>
                  <a:pt x="911" y="792"/>
                  <a:pt x="931" y="774"/>
                </a:cubicBezTo>
                <a:cubicBezTo>
                  <a:pt x="1002" y="673"/>
                  <a:pt x="1001" y="598"/>
                  <a:pt x="1007" y="510"/>
                </a:cubicBezTo>
                <a:cubicBezTo>
                  <a:pt x="1018" y="354"/>
                  <a:pt x="937" y="208"/>
                  <a:pt x="825" y="115"/>
                </a:cubicBezTo>
                <a:cubicBezTo>
                  <a:pt x="797" y="92"/>
                  <a:pt x="768" y="72"/>
                  <a:pt x="736" y="55"/>
                </a:cubicBezTo>
                <a:cubicBezTo>
                  <a:pt x="735" y="56"/>
                  <a:pt x="735" y="56"/>
                  <a:pt x="735" y="56"/>
                </a:cubicBezTo>
                <a:cubicBezTo>
                  <a:pt x="666" y="20"/>
                  <a:pt x="588" y="0"/>
                  <a:pt x="504" y="0"/>
                </a:cubicBezTo>
                <a:cubicBezTo>
                  <a:pt x="226" y="0"/>
                  <a:pt x="0" y="226"/>
                  <a:pt x="0" y="504"/>
                </a:cubicBezTo>
                <a:cubicBezTo>
                  <a:pt x="0" y="685"/>
                  <a:pt x="95" y="843"/>
                  <a:pt x="237" y="932"/>
                </a:cubicBezTo>
                <a:cubicBezTo>
                  <a:pt x="244" y="936"/>
                  <a:pt x="250" y="940"/>
                  <a:pt x="257" y="943"/>
                </a:cubicBezTo>
                <a:cubicBezTo>
                  <a:pt x="256" y="928"/>
                  <a:pt x="255" y="913"/>
                  <a:pt x="255" y="898"/>
                </a:cubicBezTo>
                <a:cubicBezTo>
                  <a:pt x="255" y="643"/>
                  <a:pt x="449" y="433"/>
                  <a:pt x="692" y="395"/>
                </a:cubicBezTo>
                <a:close/>
                <a:moveTo>
                  <a:pt x="963" y="713"/>
                </a:moveTo>
                <a:cubicBezTo>
                  <a:pt x="963" y="714"/>
                  <a:pt x="963" y="714"/>
                  <a:pt x="963" y="714"/>
                </a:cubicBezTo>
                <a:cubicBezTo>
                  <a:pt x="963" y="714"/>
                  <a:pt x="963" y="713"/>
                  <a:pt x="963" y="7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8" name="Google Shape;118;p20"/>
          <p:cNvSpPr/>
          <p:nvPr/>
        </p:nvSpPr>
        <p:spPr>
          <a:xfrm>
            <a:off x="3522899" y="2126219"/>
            <a:ext cx="2201823" cy="2066006"/>
          </a:xfrm>
          <a:custGeom>
            <a:rect b="b" l="l" r="r" t="t"/>
            <a:pathLst>
              <a:path extrusionOk="0" h="1013" w="1020">
                <a:moveTo>
                  <a:pt x="325" y="421"/>
                </a:moveTo>
                <a:cubicBezTo>
                  <a:pt x="325" y="421"/>
                  <a:pt x="249" y="349"/>
                  <a:pt x="249" y="230"/>
                </a:cubicBezTo>
                <a:cubicBezTo>
                  <a:pt x="249" y="116"/>
                  <a:pt x="322" y="34"/>
                  <a:pt x="439" y="2"/>
                </a:cubicBezTo>
                <a:cubicBezTo>
                  <a:pt x="439" y="2"/>
                  <a:pt x="437" y="0"/>
                  <a:pt x="437" y="0"/>
                </a:cubicBezTo>
                <a:cubicBezTo>
                  <a:pt x="194" y="38"/>
                  <a:pt x="0" y="248"/>
                  <a:pt x="0" y="503"/>
                </a:cubicBezTo>
                <a:cubicBezTo>
                  <a:pt x="0" y="785"/>
                  <a:pt x="228" y="1013"/>
                  <a:pt x="510" y="1013"/>
                </a:cubicBezTo>
                <a:cubicBezTo>
                  <a:pt x="792" y="1013"/>
                  <a:pt x="1020" y="785"/>
                  <a:pt x="1020" y="503"/>
                </a:cubicBezTo>
                <a:cubicBezTo>
                  <a:pt x="1020" y="503"/>
                  <a:pt x="679" y="804"/>
                  <a:pt x="325" y="4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3437328" y="17374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b="1" i="0" sz="500" u="none" cap="none" strike="noStrike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5422878" y="21883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b="1" i="0" sz="500" u="none" cap="none" strike="noStrike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21" name="Google Shape;121;p20"/>
          <p:cNvSpPr txBox="1"/>
          <p:nvPr/>
        </p:nvSpPr>
        <p:spPr>
          <a:xfrm>
            <a:off x="3969528" y="34050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b="1" i="0" sz="500" u="none" cap="none" strike="noStrike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3_2">
  <p:cSld name="TITLE_1_1_2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1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5" name="Google Shape;125;p21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b="0" i="0" sz="20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1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7" name="Google Shape;127;p21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b="0" i="0" sz="20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1"/>
          <p:cNvSpPr txBox="1"/>
          <p:nvPr>
            <p:ph idx="2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9" name="Google Shape;129;p21"/>
          <p:cNvSpPr txBox="1"/>
          <p:nvPr/>
        </p:nvSpPr>
        <p:spPr>
          <a:xfrm>
            <a:off x="642695" y="38073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b="0" i="0" sz="20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1"/>
          <p:cNvSpPr txBox="1"/>
          <p:nvPr>
            <p:ph idx="3" type="subTitle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pic>
        <p:nvPicPr>
          <p:cNvPr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/>
          <p:nvPr>
            <p:ph idx="4" type="pic"/>
          </p:nvPr>
        </p:nvSpPr>
        <p:spPr>
          <a:xfrm>
            <a:off x="5843075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2">
  <p:cSld name="TITLE_1_1_3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2"/>
          <p:cNvPicPr preferRelativeResize="0"/>
          <p:nvPr/>
        </p:nvPicPr>
        <p:blipFill rotWithShape="1">
          <a:blip r:embed="rId2">
            <a:alphaModFix/>
          </a:blip>
          <a:srcRect b="0" l="0" r="49205" t="0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 rotWithShape="1">
          <a:blip r:embed="rId2">
            <a:alphaModFix/>
          </a:blip>
          <a:srcRect b="0" l="0" r="49205" t="0"/>
          <a:stretch/>
        </p:blipFill>
        <p:spPr>
          <a:xfrm rot="10800000">
            <a:off x="0" y="1892238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22"/>
          <p:cNvSpPr/>
          <p:nvPr>
            <p:ph idx="2" type="pic"/>
          </p:nvPr>
        </p:nvSpPr>
        <p:spPr>
          <a:xfrm>
            <a:off x="642700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38" name="Google Shape;138;p22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fmla="val 10804369" name="adj1"/>
              <a:gd fmla="val 16200000" name="adj2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C2C2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2"/>
          <p:cNvSpPr txBox="1"/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40" name="Google Shape;140;p22"/>
          <p:cNvSpPr/>
          <p:nvPr/>
        </p:nvSpPr>
        <p:spPr>
          <a:xfrm>
            <a:off x="4800600" y="632300"/>
            <a:ext cx="775500" cy="131400"/>
          </a:xfrm>
          <a:prstGeom prst="roundRect">
            <a:avLst>
              <a:gd fmla="val 50000" name="adj"/>
            </a:avLst>
          </a:prstGeom>
          <a:solidFill>
            <a:srgbClr val="F47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2"/>
          <p:cNvSpPr txBox="1"/>
          <p:nvPr>
            <p:ph idx="1" type="subTitle"/>
          </p:nvPr>
        </p:nvSpPr>
        <p:spPr>
          <a:xfrm>
            <a:off x="4722075" y="1959150"/>
            <a:ext cx="3589800" cy="19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024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Outro_1">
  <p:cSld name="TITLE_1_1_1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23"/>
          <p:cNvSpPr txBox="1"/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45" name="Google Shape;14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54825" y="1117275"/>
            <a:ext cx="590075" cy="5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7" name="Google Shape;147;p24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" name="Google Shape;148;p24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9" name="Google Shape;14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2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2" name="Google Shape;152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3" name="Google Shape;153;p2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4" name="Google Shape;15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" name="Google Shape;156;p26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7" name="Google Shape;157;p2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9" name="Google Shape;159;p26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0" name="Google Shape;16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3" name="Google Shape;16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Google Shape;165;p28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6" name="Google Shape;166;p28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7" name="Google Shape;167;p28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8" name="Google Shape;16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1" name="Google Shape;17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4" name="Google Shape;174;p30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" name="Google Shape;175;p30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176" name="Google Shape;176;p30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77" name="Google Shape;177;p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" name="Google Shape;17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181" name="Google Shape;18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2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5" name="Google Shape;185;p32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" name="Google Shape;18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b="0" i="0" sz="3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b="0" i="0" sz="3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b="0" i="0" sz="3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b="0" i="0" sz="3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b="0" i="0" sz="3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b="0" i="0" sz="3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b="0" i="0" sz="3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b="0" i="0" sz="3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b="0" i="0" sz="3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IOT based Smart Plant Care System</a:t>
            </a:r>
            <a:endParaRPr/>
          </a:p>
        </p:txBody>
      </p:sp>
      <p:sp>
        <p:nvSpPr>
          <p:cNvPr id="194" name="Google Shape;194;p34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#6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3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System Evaluation and Comparison</a:t>
            </a:r>
            <a:endParaRPr/>
          </a:p>
        </p:txBody>
      </p:sp>
      <p:sp>
        <p:nvSpPr>
          <p:cNvPr id="257" name="Google Shape;257;p43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rPr lang="en"/>
              <a:t>Assess its potential for adoption and integration into current greenhouse management practices</a:t>
            </a:r>
            <a:endParaRPr/>
          </a:p>
        </p:txBody>
      </p:sp>
      <p:sp>
        <p:nvSpPr>
          <p:cNvPr id="258" name="Google Shape;258;p43"/>
          <p:cNvSpPr txBox="1"/>
          <p:nvPr>
            <p:ph idx="2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rPr lang="en"/>
              <a:t>Evaluate the proposed system in relation to existing Raspberry Pi-based solutions</a:t>
            </a:r>
            <a:endParaRPr/>
          </a:p>
        </p:txBody>
      </p:sp>
      <p:sp>
        <p:nvSpPr>
          <p:cNvPr id="259" name="Google Shape;259;p43"/>
          <p:cNvSpPr txBox="1"/>
          <p:nvPr>
            <p:ph idx="3" type="subTitle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rPr lang="en"/>
              <a:t>Identify the strengths and weaknesses of the proposed system</a:t>
            </a:r>
            <a:endParaRPr/>
          </a:p>
        </p:txBody>
      </p:sp>
      <p:pic>
        <p:nvPicPr>
          <p:cNvPr id="260" name="Google Shape;260;p43"/>
          <p:cNvPicPr preferRelativeResize="0"/>
          <p:nvPr>
            <p:ph idx="4" type="pic"/>
          </p:nvPr>
        </p:nvPicPr>
        <p:blipFill rotWithShape="1">
          <a:blip r:embed="rId3">
            <a:alphaModFix/>
          </a:blip>
          <a:srcRect b="0" l="27736" r="27741" t="0"/>
          <a:stretch/>
        </p:blipFill>
        <p:spPr>
          <a:xfrm>
            <a:off x="5843075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7766" r="27761" t="0"/>
          <a:stretch/>
        </p:blipFill>
        <p:spPr>
          <a:xfrm>
            <a:off x="642700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66" name="Google Shape;266;p44"/>
          <p:cNvSpPr txBox="1"/>
          <p:nvPr>
            <p:ph type="title"/>
          </p:nvPr>
        </p:nvSpPr>
        <p:spPr>
          <a:xfrm>
            <a:off x="4722075" y="847675"/>
            <a:ext cx="3589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Opportunities and Market Analysis</a:t>
            </a:r>
            <a:endParaRPr/>
          </a:p>
        </p:txBody>
      </p:sp>
      <p:sp>
        <p:nvSpPr>
          <p:cNvPr id="267" name="Google Shape;267;p44"/>
          <p:cNvSpPr txBox="1"/>
          <p:nvPr>
            <p:ph idx="1" type="subTitle"/>
          </p:nvPr>
        </p:nvSpPr>
        <p:spPr>
          <a:xfrm>
            <a:off x="4722075" y="1589400"/>
            <a:ext cx="3589800" cy="19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 Investigate the market opportunities for the developed Raspberry Pi-based smart plant care system</a:t>
            </a:r>
            <a:endParaRPr sz="1600"/>
          </a:p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 Consider its unique features, benefits, and potential applications</a:t>
            </a:r>
            <a:endParaRPr sz="1600"/>
          </a:p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 Explore potential collaborations with industry stakeholders</a:t>
            </a:r>
            <a:endParaRPr sz="1600"/>
          </a:p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 Devise a marketing strategy for promoting the system</a:t>
            </a: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5"/>
          <p:cNvSpPr txBox="1"/>
          <p:nvPr>
            <p:ph type="title"/>
          </p:nvPr>
        </p:nvSpPr>
        <p:spPr>
          <a:xfrm>
            <a:off x="2710575" y="375350"/>
            <a:ext cx="35898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Management</a:t>
            </a:r>
            <a:endParaRPr/>
          </a:p>
        </p:txBody>
      </p:sp>
      <p:sp>
        <p:nvSpPr>
          <p:cNvPr id="273" name="Google Shape;273;p45"/>
          <p:cNvSpPr txBox="1"/>
          <p:nvPr>
            <p:ph idx="1" type="subTitle"/>
          </p:nvPr>
        </p:nvSpPr>
        <p:spPr>
          <a:xfrm>
            <a:off x="766575" y="1351650"/>
            <a:ext cx="2408700" cy="6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i="1" lang="en" sz="1895"/>
              <a:t>Production</a:t>
            </a:r>
            <a:endParaRPr b="1" i="1" sz="1895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995"/>
          </a:p>
        </p:txBody>
      </p:sp>
      <p:sp>
        <p:nvSpPr>
          <p:cNvPr id="274" name="Google Shape;274;p45"/>
          <p:cNvSpPr txBox="1"/>
          <p:nvPr/>
        </p:nvSpPr>
        <p:spPr>
          <a:xfrm>
            <a:off x="642950" y="1760400"/>
            <a:ext cx="6615000" cy="18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Smart plant care system is built with hardware components such as Raspberry Pi, Camera modules, sensors and controllers.The initial cost are cheaper compared to other applications.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45"/>
          <p:cNvSpPr txBox="1"/>
          <p:nvPr/>
        </p:nvSpPr>
        <p:spPr>
          <a:xfrm>
            <a:off x="4012200" y="3339900"/>
            <a:ext cx="33615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Service</a:t>
            </a:r>
            <a:endParaRPr b="1" i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Smart Irrigation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-Human Detection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Integrated Monitoring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-Security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6"/>
          <p:cNvSpPr txBox="1"/>
          <p:nvPr>
            <p:ph type="title"/>
          </p:nvPr>
        </p:nvSpPr>
        <p:spPr>
          <a:xfrm>
            <a:off x="1751400" y="2285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Channel</a:t>
            </a:r>
            <a:endParaRPr/>
          </a:p>
        </p:txBody>
      </p:sp>
      <p:sp>
        <p:nvSpPr>
          <p:cNvPr id="281" name="Google Shape;281;p46"/>
          <p:cNvSpPr txBox="1"/>
          <p:nvPr>
            <p:ph idx="1" type="body"/>
          </p:nvPr>
        </p:nvSpPr>
        <p:spPr>
          <a:xfrm>
            <a:off x="199500" y="1324250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Indirect Distribution Channel</a:t>
            </a:r>
            <a:endParaRPr sz="1700"/>
          </a:p>
        </p:txBody>
      </p:sp>
      <p:sp>
        <p:nvSpPr>
          <p:cNvPr id="282" name="Google Shape;282;p46"/>
          <p:cNvSpPr txBox="1"/>
          <p:nvPr>
            <p:ph idx="2" type="body"/>
          </p:nvPr>
        </p:nvSpPr>
        <p:spPr>
          <a:xfrm>
            <a:off x="4408050" y="1324250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Direct Distribution Channel</a:t>
            </a:r>
            <a:endParaRPr sz="1700"/>
          </a:p>
        </p:txBody>
      </p:sp>
      <p:pic>
        <p:nvPicPr>
          <p:cNvPr id="283" name="Google Shape;28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900" y="1794525"/>
            <a:ext cx="1280475" cy="318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6"/>
          <p:cNvSpPr txBox="1"/>
          <p:nvPr/>
        </p:nvSpPr>
        <p:spPr>
          <a:xfrm>
            <a:off x="4502550" y="1794525"/>
            <a:ext cx="1822500" cy="831300"/>
          </a:xfrm>
          <a:prstGeom prst="rect">
            <a:avLst/>
          </a:prstGeom>
          <a:solidFill>
            <a:srgbClr val="B45F0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-Internet selling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-Mail ordering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46"/>
          <p:cNvSpPr/>
          <p:nvPr/>
        </p:nvSpPr>
        <p:spPr>
          <a:xfrm>
            <a:off x="2810700" y="3434400"/>
            <a:ext cx="2713500" cy="1184750"/>
          </a:xfrm>
          <a:prstGeom prst="flowChartPunchedTap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 Distribution Channel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7"/>
          <p:cNvSpPr txBox="1"/>
          <p:nvPr>
            <p:ph type="title"/>
          </p:nvPr>
        </p:nvSpPr>
        <p:spPr>
          <a:xfrm>
            <a:off x="3317400" y="215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Logistics</a:t>
            </a:r>
            <a:endParaRPr/>
          </a:p>
        </p:txBody>
      </p:sp>
      <p:sp>
        <p:nvSpPr>
          <p:cNvPr id="291" name="Google Shape;291;p47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/>
              <a:t>Outsourced Logistics Strategy</a:t>
            </a:r>
            <a:endParaRPr b="1" i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Third- party Logistics,(3PL)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-Transportation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-Warehousing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-Order fulfillment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-Inventory management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9124" y="1702675"/>
            <a:ext cx="1852140" cy="10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7200" y="1702675"/>
            <a:ext cx="1251925" cy="108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7200" y="2703600"/>
            <a:ext cx="2988900" cy="148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8"/>
          <p:cNvSpPr txBox="1"/>
          <p:nvPr>
            <p:ph type="title"/>
          </p:nvPr>
        </p:nvSpPr>
        <p:spPr>
          <a:xfrm>
            <a:off x="387900" y="5623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00"/>
              <a:t>Promotion for Smart Plant Care System</a:t>
            </a:r>
            <a:endParaRPr sz="3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00"/>
              <a:t> </a:t>
            </a:r>
            <a:endParaRPr sz="3000"/>
          </a:p>
        </p:txBody>
      </p:sp>
      <p:pic>
        <p:nvPicPr>
          <p:cNvPr id="300" name="Google Shape;30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9924" y="1852625"/>
            <a:ext cx="3278875" cy="20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9"/>
          <p:cNvSpPr txBox="1"/>
          <p:nvPr>
            <p:ph type="title"/>
          </p:nvPr>
        </p:nvSpPr>
        <p:spPr>
          <a:xfrm>
            <a:off x="2954975" y="317450"/>
            <a:ext cx="2216700" cy="9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Collaboration </a:t>
            </a:r>
            <a:endParaRPr/>
          </a:p>
        </p:txBody>
      </p:sp>
      <p:cxnSp>
        <p:nvCxnSpPr>
          <p:cNvPr id="306" name="Google Shape;306;p49"/>
          <p:cNvCxnSpPr>
            <a:stCxn id="307" idx="2"/>
            <a:endCxn id="308" idx="1"/>
          </p:cNvCxnSpPr>
          <p:nvPr/>
        </p:nvCxnSpPr>
        <p:spPr>
          <a:xfrm>
            <a:off x="2242650" y="2571750"/>
            <a:ext cx="609600" cy="923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9" name="Google Shape;309;p49"/>
          <p:cNvCxnSpPr>
            <a:stCxn id="307" idx="2"/>
            <a:endCxn id="310" idx="1"/>
          </p:cNvCxnSpPr>
          <p:nvPr/>
        </p:nvCxnSpPr>
        <p:spPr>
          <a:xfrm flipH="1" rot="10800000">
            <a:off x="2242650" y="1675950"/>
            <a:ext cx="609600" cy="895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7" name="Google Shape;307;p49"/>
          <p:cNvSpPr/>
          <p:nvPr/>
        </p:nvSpPr>
        <p:spPr>
          <a:xfrm rot="-5400000">
            <a:off x="359400" y="2309100"/>
            <a:ext cx="3241200" cy="525300"/>
          </a:xfrm>
          <a:prstGeom prst="roundRect">
            <a:avLst>
              <a:gd fmla="val 16667" name="adj"/>
            </a:avLst>
          </a:prstGeom>
          <a:solidFill>
            <a:srgbClr val="840D35"/>
          </a:solidFill>
          <a:ln cap="flat" cmpd="sng" w="9525">
            <a:solidFill>
              <a:srgbClr val="840D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49"/>
          <p:cNvSpPr/>
          <p:nvPr/>
        </p:nvSpPr>
        <p:spPr>
          <a:xfrm>
            <a:off x="2852250" y="1413174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B61249"/>
          </a:solidFill>
          <a:ln cap="flat" cmpd="sng" w="9525">
            <a:solidFill>
              <a:srgbClr val="B612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" name="Google Shape;308;p49"/>
          <p:cNvSpPr/>
          <p:nvPr/>
        </p:nvSpPr>
        <p:spPr>
          <a:xfrm>
            <a:off x="2852250" y="3232774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B61249"/>
          </a:solidFill>
          <a:ln cap="flat" cmpd="sng" w="9525">
            <a:solidFill>
              <a:srgbClr val="B612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49"/>
          <p:cNvSpPr/>
          <p:nvPr/>
        </p:nvSpPr>
        <p:spPr>
          <a:xfrm>
            <a:off x="5406150" y="950188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E1165A"/>
          </a:solidFill>
          <a:ln cap="flat" cmpd="sng" w="9525">
            <a:solidFill>
              <a:srgbClr val="E116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49"/>
          <p:cNvSpPr/>
          <p:nvPr/>
        </p:nvSpPr>
        <p:spPr>
          <a:xfrm>
            <a:off x="5406150" y="1856488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E1165A"/>
          </a:solidFill>
          <a:ln cap="flat" cmpd="sng" w="9525">
            <a:solidFill>
              <a:srgbClr val="E116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p49"/>
          <p:cNvSpPr/>
          <p:nvPr/>
        </p:nvSpPr>
        <p:spPr>
          <a:xfrm>
            <a:off x="5406150" y="2761688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E1165A"/>
          </a:solidFill>
          <a:ln cap="flat" cmpd="sng" w="9525">
            <a:solidFill>
              <a:srgbClr val="E116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49"/>
          <p:cNvSpPr/>
          <p:nvPr/>
        </p:nvSpPr>
        <p:spPr>
          <a:xfrm>
            <a:off x="5406150" y="3667988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E1165A"/>
          </a:solidFill>
          <a:ln cap="flat" cmpd="sng" w="9525">
            <a:solidFill>
              <a:srgbClr val="E116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5" name="Google Shape;315;p49"/>
          <p:cNvCxnSpPr>
            <a:stCxn id="310" idx="3"/>
            <a:endCxn id="311" idx="1"/>
          </p:cNvCxnSpPr>
          <p:nvPr/>
        </p:nvCxnSpPr>
        <p:spPr>
          <a:xfrm flipH="1" rot="10800000">
            <a:off x="4872750" y="1212924"/>
            <a:ext cx="533400" cy="462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6" name="Google Shape;316;p49"/>
          <p:cNvCxnSpPr>
            <a:stCxn id="310" idx="3"/>
            <a:endCxn id="312" idx="1"/>
          </p:cNvCxnSpPr>
          <p:nvPr/>
        </p:nvCxnSpPr>
        <p:spPr>
          <a:xfrm>
            <a:off x="4872750" y="1675824"/>
            <a:ext cx="533400" cy="443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7" name="Google Shape;317;p49"/>
          <p:cNvCxnSpPr>
            <a:stCxn id="313" idx="1"/>
            <a:endCxn id="308" idx="3"/>
          </p:cNvCxnSpPr>
          <p:nvPr/>
        </p:nvCxnSpPr>
        <p:spPr>
          <a:xfrm flipH="1">
            <a:off x="4872750" y="3024338"/>
            <a:ext cx="533400" cy="471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8" name="Google Shape;318;p49"/>
          <p:cNvCxnSpPr>
            <a:stCxn id="314" idx="1"/>
            <a:endCxn id="308" idx="3"/>
          </p:cNvCxnSpPr>
          <p:nvPr/>
        </p:nvCxnSpPr>
        <p:spPr>
          <a:xfrm rot="10800000">
            <a:off x="4872750" y="3495338"/>
            <a:ext cx="533400" cy="435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9" name="Google Shape;319;p49"/>
          <p:cNvCxnSpPr>
            <a:stCxn id="320" idx="2"/>
            <a:endCxn id="321" idx="1"/>
          </p:cNvCxnSpPr>
          <p:nvPr/>
        </p:nvCxnSpPr>
        <p:spPr>
          <a:xfrm>
            <a:off x="2242650" y="2571750"/>
            <a:ext cx="609600" cy="923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2" name="Google Shape;322;p49"/>
          <p:cNvCxnSpPr>
            <a:stCxn id="320" idx="2"/>
            <a:endCxn id="323" idx="1"/>
          </p:cNvCxnSpPr>
          <p:nvPr/>
        </p:nvCxnSpPr>
        <p:spPr>
          <a:xfrm flipH="1" rot="10800000">
            <a:off x="2242650" y="1675950"/>
            <a:ext cx="609600" cy="895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0" name="Google Shape;320;p49"/>
          <p:cNvSpPr/>
          <p:nvPr/>
        </p:nvSpPr>
        <p:spPr>
          <a:xfrm rot="-5400000">
            <a:off x="359400" y="2309100"/>
            <a:ext cx="3241200" cy="525300"/>
          </a:xfrm>
          <a:prstGeom prst="roundRect">
            <a:avLst>
              <a:gd fmla="val 16667" name="adj"/>
            </a:avLst>
          </a:prstGeom>
          <a:solidFill>
            <a:srgbClr val="155B54"/>
          </a:solidFill>
          <a:ln cap="flat" cmpd="sng" w="9525">
            <a:solidFill>
              <a:srgbClr val="155B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Partnering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49"/>
          <p:cNvSpPr/>
          <p:nvPr/>
        </p:nvSpPr>
        <p:spPr>
          <a:xfrm>
            <a:off x="2852250" y="1413174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1D7E74"/>
          </a:solidFill>
          <a:ln cap="flat" cmpd="sng" w="9525">
            <a:solidFill>
              <a:srgbClr val="1D7E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Gardening influencers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" name="Google Shape;321;p49"/>
          <p:cNvSpPr/>
          <p:nvPr/>
        </p:nvSpPr>
        <p:spPr>
          <a:xfrm>
            <a:off x="2852250" y="3232774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1D7E74"/>
          </a:solidFill>
          <a:ln cap="flat" cmpd="sng" w="9525">
            <a:solidFill>
              <a:srgbClr val="1D7E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Horticulture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49"/>
          <p:cNvSpPr/>
          <p:nvPr/>
        </p:nvSpPr>
        <p:spPr>
          <a:xfrm>
            <a:off x="5406150" y="950188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249C90"/>
          </a:solidFill>
          <a:ln cap="flat" cmpd="sng" w="9525">
            <a:solidFill>
              <a:srgbClr val="249C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Social Media Campaigns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49"/>
          <p:cNvSpPr/>
          <p:nvPr/>
        </p:nvSpPr>
        <p:spPr>
          <a:xfrm>
            <a:off x="5406150" y="1856488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249C90"/>
          </a:solidFill>
          <a:ln cap="flat" cmpd="sng" w="9525">
            <a:solidFill>
              <a:srgbClr val="249C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Video Tutorials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49"/>
          <p:cNvSpPr/>
          <p:nvPr/>
        </p:nvSpPr>
        <p:spPr>
          <a:xfrm>
            <a:off x="5406150" y="2761688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249C90"/>
          </a:solidFill>
          <a:ln cap="flat" cmpd="sng" w="9525">
            <a:solidFill>
              <a:srgbClr val="249C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Blog posts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49"/>
          <p:cNvSpPr/>
          <p:nvPr/>
        </p:nvSpPr>
        <p:spPr>
          <a:xfrm>
            <a:off x="5406150" y="3667988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249C90"/>
          </a:solidFill>
          <a:ln cap="flat" cmpd="sng" w="9525">
            <a:solidFill>
              <a:srgbClr val="249C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Inspiration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8" name="Google Shape;328;p49"/>
          <p:cNvCxnSpPr>
            <a:stCxn id="323" idx="3"/>
            <a:endCxn id="324" idx="1"/>
          </p:cNvCxnSpPr>
          <p:nvPr/>
        </p:nvCxnSpPr>
        <p:spPr>
          <a:xfrm flipH="1" rot="10800000">
            <a:off x="4872750" y="1212924"/>
            <a:ext cx="533400" cy="462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9" name="Google Shape;329;p49"/>
          <p:cNvCxnSpPr>
            <a:stCxn id="323" idx="3"/>
            <a:endCxn id="325" idx="1"/>
          </p:cNvCxnSpPr>
          <p:nvPr/>
        </p:nvCxnSpPr>
        <p:spPr>
          <a:xfrm>
            <a:off x="4872750" y="1675824"/>
            <a:ext cx="533400" cy="443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0" name="Google Shape;330;p49"/>
          <p:cNvCxnSpPr>
            <a:stCxn id="326" idx="1"/>
            <a:endCxn id="321" idx="3"/>
          </p:cNvCxnSpPr>
          <p:nvPr/>
        </p:nvCxnSpPr>
        <p:spPr>
          <a:xfrm flipH="1">
            <a:off x="4872750" y="3024338"/>
            <a:ext cx="533400" cy="471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1" name="Google Shape;331;p49"/>
          <p:cNvCxnSpPr>
            <a:stCxn id="327" idx="1"/>
            <a:endCxn id="321" idx="3"/>
          </p:cNvCxnSpPr>
          <p:nvPr/>
        </p:nvCxnSpPr>
        <p:spPr>
          <a:xfrm rot="10800000">
            <a:off x="4872750" y="3495338"/>
            <a:ext cx="533400" cy="435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2" name="Google Shape;332;p49"/>
          <p:cNvSpPr/>
          <p:nvPr/>
        </p:nvSpPr>
        <p:spPr>
          <a:xfrm>
            <a:off x="2852250" y="2322974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1D7E74"/>
          </a:solidFill>
          <a:ln cap="flat" cmpd="sng" w="9525">
            <a:solidFill>
              <a:srgbClr val="1D7E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Environmental Organization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0"/>
          <p:cNvSpPr txBox="1"/>
          <p:nvPr>
            <p:ph type="title"/>
          </p:nvPr>
        </p:nvSpPr>
        <p:spPr>
          <a:xfrm>
            <a:off x="1303800" y="598575"/>
            <a:ext cx="3312000" cy="11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Accessibility</a:t>
            </a:r>
            <a:endParaRPr/>
          </a:p>
        </p:txBody>
      </p:sp>
      <p:grpSp>
        <p:nvGrpSpPr>
          <p:cNvPr id="338" name="Google Shape;338;p50"/>
          <p:cNvGrpSpPr/>
          <p:nvPr/>
        </p:nvGrpSpPr>
        <p:grpSpPr>
          <a:xfrm>
            <a:off x="1475113" y="1907629"/>
            <a:ext cx="5957975" cy="643500"/>
            <a:chOff x="1593000" y="2322568"/>
            <a:chExt cx="5957975" cy="643500"/>
          </a:xfrm>
        </p:grpSpPr>
        <p:sp>
          <p:nvSpPr>
            <p:cNvPr id="339" name="Google Shape;339;p50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50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5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50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Lorem ipsum dolor sit amet at nec at adipiscing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3" name="Google Shape;343;p5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50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5" name="Google Shape;345;p50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Donec risus dolor porta venenatis 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Pharetra luctus felis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Proin in tellus felis volutpat 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6" name="Google Shape;346;p50"/>
          <p:cNvGrpSpPr/>
          <p:nvPr/>
        </p:nvGrpSpPr>
        <p:grpSpPr>
          <a:xfrm>
            <a:off x="1303788" y="3217879"/>
            <a:ext cx="5957975" cy="643500"/>
            <a:chOff x="1593000" y="2322568"/>
            <a:chExt cx="5957975" cy="643500"/>
          </a:xfrm>
        </p:grpSpPr>
        <p:sp>
          <p:nvSpPr>
            <p:cNvPr id="347" name="Google Shape;347;p50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50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5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50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Bundled deals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1" name="Google Shape;351;p5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50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53" name="Google Shape;353;p50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786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Gardeners </a:t>
              </a:r>
              <a:endParaRPr sz="8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786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Early adopters</a:t>
              </a:r>
              <a:endParaRPr sz="8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4" name="Google Shape;354;p50"/>
          <p:cNvGrpSpPr/>
          <p:nvPr/>
        </p:nvGrpSpPr>
        <p:grpSpPr>
          <a:xfrm>
            <a:off x="1303788" y="2562761"/>
            <a:ext cx="5957975" cy="643500"/>
            <a:chOff x="1593000" y="2322568"/>
            <a:chExt cx="5957975" cy="643500"/>
          </a:xfrm>
        </p:grpSpPr>
        <p:sp>
          <p:nvSpPr>
            <p:cNvPr id="355" name="Google Shape;355;p50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50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5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50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Discounts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9" name="Google Shape;359;p5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50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61" name="Google Shape;361;p50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786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Reduction cost</a:t>
              </a:r>
              <a:endParaRPr sz="8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786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Special Promotions</a:t>
              </a:r>
              <a:endParaRPr sz="8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2" name="Google Shape;362;p50"/>
          <p:cNvGrpSpPr/>
          <p:nvPr/>
        </p:nvGrpSpPr>
        <p:grpSpPr>
          <a:xfrm>
            <a:off x="1303788" y="1907634"/>
            <a:ext cx="5957975" cy="643500"/>
            <a:chOff x="1593000" y="2322568"/>
            <a:chExt cx="5957975" cy="643500"/>
          </a:xfrm>
        </p:grpSpPr>
        <p:sp>
          <p:nvSpPr>
            <p:cNvPr id="363" name="Google Shape;363;p50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50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50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50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Starter kits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7" name="Google Shape;367;p50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50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69" name="Google Shape;369;p50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786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Beginners</a:t>
              </a:r>
              <a:endParaRPr sz="8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786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Advanced Systems</a:t>
              </a:r>
              <a:endParaRPr sz="8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1"/>
          <p:cNvSpPr txBox="1"/>
          <p:nvPr>
            <p:ph type="title"/>
          </p:nvPr>
        </p:nvSpPr>
        <p:spPr>
          <a:xfrm>
            <a:off x="2920650" y="-71325"/>
            <a:ext cx="3391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Remaining steps</a:t>
            </a:r>
            <a:r>
              <a:rPr lang="en" sz="2900"/>
              <a:t> </a:t>
            </a:r>
            <a:endParaRPr sz="2900"/>
          </a:p>
        </p:txBody>
      </p:sp>
      <p:sp>
        <p:nvSpPr>
          <p:cNvPr id="375" name="Google Shape;375;p51"/>
          <p:cNvSpPr/>
          <p:nvPr/>
        </p:nvSpPr>
        <p:spPr>
          <a:xfrm rot="-3170398">
            <a:off x="3943226" y="2180038"/>
            <a:ext cx="1244116" cy="1269463"/>
          </a:xfrm>
          <a:prstGeom prst="ellipse">
            <a:avLst/>
          </a:prstGeom>
          <a:solidFill>
            <a:srgbClr val="F48FB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p51"/>
          <p:cNvGrpSpPr/>
          <p:nvPr/>
        </p:nvGrpSpPr>
        <p:grpSpPr>
          <a:xfrm>
            <a:off x="4209462" y="1853236"/>
            <a:ext cx="2905202" cy="3029202"/>
            <a:chOff x="4184863" y="1520198"/>
            <a:chExt cx="2958454" cy="3298347"/>
          </a:xfrm>
        </p:grpSpPr>
        <p:sp>
          <p:nvSpPr>
            <p:cNvPr id="377" name="Google Shape;377;p51"/>
            <p:cNvSpPr/>
            <p:nvPr/>
          </p:nvSpPr>
          <p:spPr>
            <a:xfrm rot="-3280088">
              <a:off x="4136321" y="2563569"/>
              <a:ext cx="3184127" cy="1211606"/>
            </a:xfrm>
            <a:custGeom>
              <a:rect b="b" l="l" r="r" t="t"/>
              <a:pathLst>
                <a:path extrusionOk="0" h="187" w="492">
                  <a:moveTo>
                    <a:pt x="457" y="0"/>
                  </a:moveTo>
                  <a:cubicBezTo>
                    <a:pt x="416" y="91"/>
                    <a:pt x="325" y="155"/>
                    <a:pt x="218" y="155"/>
                  </a:cubicBezTo>
                  <a:cubicBezTo>
                    <a:pt x="137" y="155"/>
                    <a:pt x="64" y="118"/>
                    <a:pt x="17" y="60"/>
                  </a:cubicBezTo>
                  <a:cubicBezTo>
                    <a:pt x="11" y="70"/>
                    <a:pt x="5" y="80"/>
                    <a:pt x="0" y="90"/>
                  </a:cubicBezTo>
                  <a:cubicBezTo>
                    <a:pt x="54" y="150"/>
                    <a:pt x="132" y="187"/>
                    <a:pt x="218" y="187"/>
                  </a:cubicBezTo>
                  <a:cubicBezTo>
                    <a:pt x="343" y="187"/>
                    <a:pt x="449" y="109"/>
                    <a:pt x="492" y="0"/>
                  </a:cubicBezTo>
                  <a:cubicBezTo>
                    <a:pt x="480" y="0"/>
                    <a:pt x="468" y="1"/>
                    <a:pt x="457" y="0"/>
                  </a:cubicBezTo>
                  <a:close/>
                </a:path>
              </a:pathLst>
            </a:custGeom>
            <a:solidFill>
              <a:srgbClr val="F48FB0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51"/>
            <p:cNvSpPr/>
            <p:nvPr/>
          </p:nvSpPr>
          <p:spPr>
            <a:xfrm rot="-3280088">
              <a:off x="4100923" y="2460157"/>
              <a:ext cx="2729637" cy="1205146"/>
            </a:xfrm>
            <a:custGeom>
              <a:rect b="b" l="l" r="r" t="t"/>
              <a:pathLst>
                <a:path extrusionOk="0" h="194" w="440">
                  <a:moveTo>
                    <a:pt x="262" y="39"/>
                  </a:moveTo>
                  <a:cubicBezTo>
                    <a:pt x="206" y="71"/>
                    <a:pt x="134" y="53"/>
                    <a:pt x="100" y="0"/>
                  </a:cubicBezTo>
                  <a:cubicBezTo>
                    <a:pt x="57" y="25"/>
                    <a:pt x="24" y="60"/>
                    <a:pt x="0" y="99"/>
                  </a:cubicBezTo>
                  <a:cubicBezTo>
                    <a:pt x="47" y="157"/>
                    <a:pt x="120" y="194"/>
                    <a:pt x="201" y="194"/>
                  </a:cubicBezTo>
                  <a:cubicBezTo>
                    <a:pt x="308" y="194"/>
                    <a:pt x="399" y="130"/>
                    <a:pt x="440" y="39"/>
                  </a:cubicBezTo>
                  <a:cubicBezTo>
                    <a:pt x="393" y="37"/>
                    <a:pt x="346" y="24"/>
                    <a:pt x="303" y="0"/>
                  </a:cubicBezTo>
                  <a:cubicBezTo>
                    <a:pt x="292" y="15"/>
                    <a:pt x="279" y="29"/>
                    <a:pt x="262" y="39"/>
                  </a:cubicBezTo>
                  <a:close/>
                </a:path>
              </a:pathLst>
            </a:custGeom>
            <a:solidFill>
              <a:srgbClr val="E1165A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51"/>
            <p:cNvSpPr txBox="1"/>
            <p:nvPr/>
          </p:nvSpPr>
          <p:spPr>
            <a:xfrm rot="-3779260">
              <a:off x="4671196" y="2762792"/>
              <a:ext cx="1804562" cy="5632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</a:t>
              </a: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mplement</a:t>
              </a: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blockchain technology</a:t>
              </a: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80" name="Google Shape;380;p51"/>
          <p:cNvGrpSpPr/>
          <p:nvPr/>
        </p:nvGrpSpPr>
        <p:grpSpPr>
          <a:xfrm>
            <a:off x="2886188" y="391574"/>
            <a:ext cx="3234292" cy="2959926"/>
            <a:chOff x="2857731" y="-71332"/>
            <a:chExt cx="3293577" cy="3222916"/>
          </a:xfrm>
        </p:grpSpPr>
        <p:sp>
          <p:nvSpPr>
            <p:cNvPr id="381" name="Google Shape;381;p51"/>
            <p:cNvSpPr/>
            <p:nvPr/>
          </p:nvSpPr>
          <p:spPr>
            <a:xfrm rot="-3280089">
              <a:off x="3410337" y="297186"/>
              <a:ext cx="2188366" cy="2485879"/>
            </a:xfrm>
            <a:custGeom>
              <a:rect b="b" l="l" r="r" t="t"/>
              <a:pathLst>
                <a:path extrusionOk="0" h="384" w="338">
                  <a:moveTo>
                    <a:pt x="45" y="32"/>
                  </a:moveTo>
                  <a:cubicBezTo>
                    <a:pt x="189" y="32"/>
                    <a:pt x="306" y="148"/>
                    <a:pt x="306" y="292"/>
                  </a:cubicBezTo>
                  <a:cubicBezTo>
                    <a:pt x="306" y="325"/>
                    <a:pt x="300" y="355"/>
                    <a:pt x="289" y="384"/>
                  </a:cubicBezTo>
                  <a:cubicBezTo>
                    <a:pt x="301" y="384"/>
                    <a:pt x="312" y="384"/>
                    <a:pt x="324" y="383"/>
                  </a:cubicBezTo>
                  <a:cubicBezTo>
                    <a:pt x="333" y="354"/>
                    <a:pt x="338" y="324"/>
                    <a:pt x="338" y="292"/>
                  </a:cubicBezTo>
                  <a:cubicBezTo>
                    <a:pt x="338" y="131"/>
                    <a:pt x="207" y="0"/>
                    <a:pt x="45" y="0"/>
                  </a:cubicBezTo>
                  <a:cubicBezTo>
                    <a:pt x="30" y="0"/>
                    <a:pt x="15" y="1"/>
                    <a:pt x="0" y="3"/>
                  </a:cubicBezTo>
                  <a:cubicBezTo>
                    <a:pt x="6" y="13"/>
                    <a:pt x="12" y="23"/>
                    <a:pt x="18" y="33"/>
                  </a:cubicBezTo>
                  <a:cubicBezTo>
                    <a:pt x="27" y="32"/>
                    <a:pt x="36" y="32"/>
                    <a:pt x="45" y="32"/>
                  </a:cubicBezTo>
                  <a:close/>
                </a:path>
              </a:pathLst>
            </a:custGeom>
            <a:solidFill>
              <a:srgbClr val="F48FB0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51"/>
            <p:cNvSpPr/>
            <p:nvPr/>
          </p:nvSpPr>
          <p:spPr>
            <a:xfrm rot="-3280088">
              <a:off x="3667674" y="581521"/>
              <a:ext cx="1790169" cy="2186080"/>
            </a:xfrm>
            <a:custGeom>
              <a:rect b="b" l="l" r="r" t="t"/>
              <a:pathLst>
                <a:path extrusionOk="0" h="352" w="288">
                  <a:moveTo>
                    <a:pt x="27" y="0"/>
                  </a:moveTo>
                  <a:cubicBezTo>
                    <a:pt x="18" y="0"/>
                    <a:pt x="9" y="0"/>
                    <a:pt x="0" y="1"/>
                  </a:cubicBezTo>
                  <a:cubicBezTo>
                    <a:pt x="21" y="43"/>
                    <a:pt x="34" y="90"/>
                    <a:pt x="35" y="140"/>
                  </a:cubicBezTo>
                  <a:cubicBezTo>
                    <a:pt x="74" y="142"/>
                    <a:pt x="111" y="163"/>
                    <a:pt x="132" y="200"/>
                  </a:cubicBezTo>
                  <a:cubicBezTo>
                    <a:pt x="153" y="236"/>
                    <a:pt x="153" y="279"/>
                    <a:pt x="136" y="315"/>
                  </a:cubicBezTo>
                  <a:cubicBezTo>
                    <a:pt x="179" y="339"/>
                    <a:pt x="225" y="351"/>
                    <a:pt x="271" y="352"/>
                  </a:cubicBezTo>
                  <a:cubicBezTo>
                    <a:pt x="282" y="323"/>
                    <a:pt x="288" y="293"/>
                    <a:pt x="288" y="260"/>
                  </a:cubicBezTo>
                  <a:cubicBezTo>
                    <a:pt x="288" y="116"/>
                    <a:pt x="171" y="0"/>
                    <a:pt x="27" y="0"/>
                  </a:cubicBezTo>
                  <a:close/>
                </a:path>
              </a:pathLst>
            </a:custGeom>
            <a:solidFill>
              <a:srgbClr val="B61249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51"/>
            <p:cNvSpPr txBox="1"/>
            <p:nvPr/>
          </p:nvSpPr>
          <p:spPr>
            <a:xfrm>
              <a:off x="3782819" y="1153135"/>
              <a:ext cx="1842900" cy="5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Make a mobile application</a:t>
              </a: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84" name="Google Shape;384;p51"/>
          <p:cNvGrpSpPr/>
          <p:nvPr/>
        </p:nvGrpSpPr>
        <p:grpSpPr>
          <a:xfrm>
            <a:off x="2024536" y="2004287"/>
            <a:ext cx="3362793" cy="2867501"/>
            <a:chOff x="1959887" y="1684671"/>
            <a:chExt cx="3424433" cy="3122279"/>
          </a:xfrm>
        </p:grpSpPr>
        <p:sp>
          <p:nvSpPr>
            <p:cNvPr id="385" name="Google Shape;385;p51"/>
            <p:cNvSpPr/>
            <p:nvPr/>
          </p:nvSpPr>
          <p:spPr>
            <a:xfrm rot="-3280088">
              <a:off x="2859669" y="1740600"/>
              <a:ext cx="1624870" cy="3045726"/>
            </a:xfrm>
            <a:custGeom>
              <a:rect b="b" l="l" r="r" t="t"/>
              <a:pathLst>
                <a:path extrusionOk="0" h="470" w="251">
                  <a:moveTo>
                    <a:pt x="32" y="286"/>
                  </a:moveTo>
                  <a:cubicBezTo>
                    <a:pt x="32" y="157"/>
                    <a:pt x="127" y="49"/>
                    <a:pt x="251" y="29"/>
                  </a:cubicBezTo>
                  <a:cubicBezTo>
                    <a:pt x="245" y="19"/>
                    <a:pt x="239" y="9"/>
                    <a:pt x="233" y="0"/>
                  </a:cubicBezTo>
                  <a:cubicBezTo>
                    <a:pt x="100" y="28"/>
                    <a:pt x="0" y="145"/>
                    <a:pt x="0" y="286"/>
                  </a:cubicBezTo>
                  <a:cubicBezTo>
                    <a:pt x="0" y="356"/>
                    <a:pt x="25" y="420"/>
                    <a:pt x="65" y="470"/>
                  </a:cubicBezTo>
                  <a:cubicBezTo>
                    <a:pt x="70" y="460"/>
                    <a:pt x="76" y="450"/>
                    <a:pt x="82" y="440"/>
                  </a:cubicBezTo>
                  <a:cubicBezTo>
                    <a:pt x="51" y="397"/>
                    <a:pt x="32" y="344"/>
                    <a:pt x="32" y="286"/>
                  </a:cubicBezTo>
                  <a:close/>
                </a:path>
              </a:pathLst>
            </a:custGeom>
            <a:solidFill>
              <a:srgbClr val="F48FB0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51"/>
            <p:cNvSpPr/>
            <p:nvPr/>
          </p:nvSpPr>
          <p:spPr>
            <a:xfrm rot="-3280089">
              <a:off x="3037225" y="1789647"/>
              <a:ext cx="1575644" cy="2550423"/>
            </a:xfrm>
            <a:custGeom>
              <a:rect b="b" l="l" r="r" t="t"/>
              <a:pathLst>
                <a:path extrusionOk="0" h="411" w="254">
                  <a:moveTo>
                    <a:pt x="152" y="311"/>
                  </a:moveTo>
                  <a:cubicBezTo>
                    <a:pt x="124" y="254"/>
                    <a:pt x="145" y="185"/>
                    <a:pt x="200" y="153"/>
                  </a:cubicBezTo>
                  <a:cubicBezTo>
                    <a:pt x="217" y="143"/>
                    <a:pt x="236" y="137"/>
                    <a:pt x="254" y="136"/>
                  </a:cubicBezTo>
                  <a:cubicBezTo>
                    <a:pt x="253" y="87"/>
                    <a:pt x="241" y="41"/>
                    <a:pt x="219" y="0"/>
                  </a:cubicBezTo>
                  <a:cubicBezTo>
                    <a:pt x="95" y="20"/>
                    <a:pt x="0" y="128"/>
                    <a:pt x="0" y="257"/>
                  </a:cubicBezTo>
                  <a:cubicBezTo>
                    <a:pt x="0" y="315"/>
                    <a:pt x="19" y="368"/>
                    <a:pt x="50" y="411"/>
                  </a:cubicBezTo>
                  <a:cubicBezTo>
                    <a:pt x="75" y="371"/>
                    <a:pt x="110" y="337"/>
                    <a:pt x="152" y="311"/>
                  </a:cubicBezTo>
                  <a:close/>
                </a:path>
              </a:pathLst>
            </a:custGeom>
            <a:solidFill>
              <a:srgbClr val="840D35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51"/>
            <p:cNvSpPr txBox="1"/>
            <p:nvPr/>
          </p:nvSpPr>
          <p:spPr>
            <a:xfrm flipH="1" rot="3725110">
              <a:off x="2866277" y="2863871"/>
              <a:ext cx="1577671" cy="5631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Collaborations</a:t>
              </a: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and Partnerships</a:t>
              </a: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2"/>
          <p:cNvSpPr txBox="1"/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Thank you for your time and attention 🙂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/>
          <p:nvPr>
            <p:ph type="ctrTitle"/>
          </p:nvPr>
        </p:nvSpPr>
        <p:spPr>
          <a:xfrm>
            <a:off x="1680300" y="739750"/>
            <a:ext cx="5783400" cy="71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</a:t>
            </a:r>
            <a:r>
              <a:rPr lang="en"/>
              <a:t>Members</a:t>
            </a:r>
            <a:endParaRPr/>
          </a:p>
        </p:txBody>
      </p:sp>
      <p:sp>
        <p:nvSpPr>
          <p:cNvPr id="200" name="Google Shape;200;p35"/>
          <p:cNvSpPr txBox="1"/>
          <p:nvPr>
            <p:ph idx="1" type="subTitle"/>
          </p:nvPr>
        </p:nvSpPr>
        <p:spPr>
          <a:xfrm>
            <a:off x="1680300" y="1423275"/>
            <a:ext cx="5783400" cy="28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ISE: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824	DEUJA RITIK (듀야리틱)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306	KHOSHIMOV ASADBEK FAYZULLA UGLI (아삳벡)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311	AKHMADOV AZIZBEK AKHMAD UGLI(아지즈벡)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IBT: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938     TAMANG BABINA (타망바비나)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341                        Shokhrukh Khayitov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927      TULKINHUJAEV JASURBEK JOBIRBEK UGLI (자수르벡)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750	ORIPOV ULUGBEK </a:t>
            </a:r>
            <a:r>
              <a:rPr lang="en"/>
              <a:t> </a:t>
            </a:r>
            <a:r>
              <a:rPr lang="en"/>
              <a:t>(어르포브울룩베크)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334      ABDULLAJONOV JALOLIDDIN OYBEK UGLI(잘럴도)	   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/>
          <p:nvPr>
            <p:ph type="ctrTitle"/>
          </p:nvPr>
        </p:nvSpPr>
        <p:spPr>
          <a:xfrm>
            <a:off x="1636275" y="748550"/>
            <a:ext cx="5783400" cy="4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Content: </a:t>
            </a:r>
            <a:endParaRPr/>
          </a:p>
        </p:txBody>
      </p:sp>
      <p:sp>
        <p:nvSpPr>
          <p:cNvPr id="206" name="Google Shape;206;p36"/>
          <p:cNvSpPr txBox="1"/>
          <p:nvPr>
            <p:ph idx="1" type="subTitle"/>
          </p:nvPr>
        </p:nvSpPr>
        <p:spPr>
          <a:xfrm>
            <a:off x="1680300" y="1176675"/>
            <a:ext cx="5783400" cy="27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r>
              <a:rPr lang="en"/>
              <a:t>. Research Method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Process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Technology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Management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(1) Production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(2) Service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Price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Distribution and logistics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 Promotion: Marketing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 Technology innovation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9. Product innovation and legal aspect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 txBox="1"/>
          <p:nvPr>
            <p:ph type="title"/>
          </p:nvPr>
        </p:nvSpPr>
        <p:spPr>
          <a:xfrm>
            <a:off x="632175" y="920625"/>
            <a:ext cx="7679700" cy="8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Research Method for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Smart Plant Care System</a:t>
            </a:r>
            <a:endParaRPr/>
          </a:p>
        </p:txBody>
      </p:sp>
      <p:sp>
        <p:nvSpPr>
          <p:cNvPr id="212" name="Google Shape;212;p37"/>
          <p:cNvSpPr txBox="1"/>
          <p:nvPr>
            <p:ph idx="1" type="body"/>
          </p:nvPr>
        </p:nvSpPr>
        <p:spPr>
          <a:xfrm>
            <a:off x="632175" y="1717350"/>
            <a:ext cx="5056800" cy="19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en"/>
              <a:t>An outline of the research method for the development of a smart plant care system using Raspberry Pi and other hardware components.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"/>
          <p:cNvSpPr txBox="1"/>
          <p:nvPr>
            <p:ph idx="1" type="subTitle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en"/>
              <a:t>Review of current smart greenhouse technologies and Raspberry Pi-based solutions</a:t>
            </a:r>
            <a:endParaRPr/>
          </a:p>
        </p:txBody>
      </p:sp>
      <p:sp>
        <p:nvSpPr>
          <p:cNvPr id="218" name="Google Shape;218;p38"/>
          <p:cNvSpPr txBox="1"/>
          <p:nvPr>
            <p:ph idx="2" type="subTitle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en"/>
              <a:t>Focus on features like people counting, plant monitoring, face detection, and disease detection in plants</a:t>
            </a:r>
            <a:endParaRPr/>
          </a:p>
        </p:txBody>
      </p:sp>
      <p:sp>
        <p:nvSpPr>
          <p:cNvPr id="219" name="Google Shape;219;p38"/>
          <p:cNvSpPr txBox="1"/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Literature Review</a:t>
            </a:r>
            <a:endParaRPr/>
          </a:p>
        </p:txBody>
      </p:sp>
      <p:sp>
        <p:nvSpPr>
          <p:cNvPr id="220" name="Google Shape;220;p38"/>
          <p:cNvSpPr txBox="1"/>
          <p:nvPr>
            <p:ph idx="3" type="subTitle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en"/>
              <a:t>Identify gaps in existing solutions and opportunities for improvement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 txBox="1"/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Requirements Analysis</a:t>
            </a:r>
            <a:endParaRPr/>
          </a:p>
        </p:txBody>
      </p:sp>
      <p:sp>
        <p:nvSpPr>
          <p:cNvPr id="226" name="Google Shape;226;p39"/>
          <p:cNvSpPr txBox="1"/>
          <p:nvPr>
            <p:ph idx="1" type="subTitle"/>
          </p:nvPr>
        </p:nvSpPr>
        <p:spPr>
          <a:xfrm>
            <a:off x="4678425" y="1687125"/>
            <a:ext cx="3727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rPr lang="en"/>
              <a:t>Consider desired functionalities and necessary hardware components</a:t>
            </a:r>
            <a:endParaRPr/>
          </a:p>
        </p:txBody>
      </p:sp>
      <p:sp>
        <p:nvSpPr>
          <p:cNvPr id="227" name="Google Shape;227;p39"/>
          <p:cNvSpPr txBox="1"/>
          <p:nvPr>
            <p:ph idx="2" type="subTitle"/>
          </p:nvPr>
        </p:nvSpPr>
        <p:spPr>
          <a:xfrm>
            <a:off x="4678425" y="2726325"/>
            <a:ext cx="3727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rPr lang="en"/>
              <a:t>Analyze the requirements for the proposed smart plant care system</a:t>
            </a:r>
            <a:endParaRPr/>
          </a:p>
        </p:txBody>
      </p:sp>
      <p:pic>
        <p:nvPicPr>
          <p:cNvPr id="228" name="Google Shape;228;p39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36078" r="36081" t="0"/>
          <a:stretch/>
        </p:blipFill>
        <p:spPr>
          <a:xfrm>
            <a:off x="642700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4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9096" r="29092" t="0"/>
          <a:stretch/>
        </p:blipFill>
        <p:spPr>
          <a:xfrm>
            <a:off x="5843075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34" name="Google Shape;234;p40"/>
          <p:cNvSpPr txBox="1"/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System Design and Architecture</a:t>
            </a:r>
            <a:endParaRPr/>
          </a:p>
        </p:txBody>
      </p:sp>
      <p:sp>
        <p:nvSpPr>
          <p:cNvPr id="235" name="Google Shape;235;p40"/>
          <p:cNvSpPr txBox="1"/>
          <p:nvPr>
            <p:ph idx="1" type="subTitle"/>
          </p:nvPr>
        </p:nvSpPr>
        <p:spPr>
          <a:xfrm>
            <a:off x="642700" y="1723725"/>
            <a:ext cx="3605100" cy="19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 Collaboratively design a modular system, including sensor selection, Raspberry Pi and camera module integration, communication protocols, data processing algorithms, and smartphone application development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1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Prototype Development and Implementation</a:t>
            </a:r>
            <a:endParaRPr/>
          </a:p>
        </p:txBody>
      </p:sp>
      <p:sp>
        <p:nvSpPr>
          <p:cNvPr id="241" name="Google Shape;241;p41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rPr lang="en"/>
              <a:t>Implement the prototype in a greenhouse setting for initial testing and evaluation</a:t>
            </a:r>
            <a:endParaRPr/>
          </a:p>
        </p:txBody>
      </p:sp>
      <p:sp>
        <p:nvSpPr>
          <p:cNvPr id="242" name="Google Shape;242;p41"/>
          <p:cNvSpPr txBox="1"/>
          <p:nvPr>
            <p:ph idx="2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rPr lang="en"/>
              <a:t>Develop a prototype of the smart plant care system, encompassing hardware components and software elements</a:t>
            </a:r>
            <a:endParaRPr/>
          </a:p>
        </p:txBody>
      </p:sp>
      <p:pic>
        <p:nvPicPr>
          <p:cNvPr id="243" name="Google Shape;24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0875" y="650250"/>
            <a:ext cx="3338002" cy="392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2"/>
          <p:cNvSpPr txBox="1"/>
          <p:nvPr>
            <p:ph idx="1" type="subTitle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en"/>
              <a:t>Covering people counting, plant monitoring, face detection, and disease detection in plants</a:t>
            </a:r>
            <a:endParaRPr/>
          </a:p>
        </p:txBody>
      </p:sp>
      <p:sp>
        <p:nvSpPr>
          <p:cNvPr id="249" name="Google Shape;249;p42"/>
          <p:cNvSpPr txBox="1"/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Data Collection and Analysis</a:t>
            </a:r>
            <a:endParaRPr/>
          </a:p>
        </p:txBody>
      </p:sp>
      <p:sp>
        <p:nvSpPr>
          <p:cNvPr id="250" name="Google Shape;250;p42"/>
          <p:cNvSpPr txBox="1"/>
          <p:nvPr>
            <p:ph idx="2" type="subTitle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en"/>
              <a:t>Collect data to assess the system's performance</a:t>
            </a:r>
            <a:endParaRPr/>
          </a:p>
        </p:txBody>
      </p:sp>
      <p:sp>
        <p:nvSpPr>
          <p:cNvPr id="251" name="Google Shape;251;p42"/>
          <p:cNvSpPr txBox="1"/>
          <p:nvPr>
            <p:ph idx="3" type="subTitle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en"/>
              <a:t>Analyze the data to evaluate the system's accuracy, efficiency, and user-friendliness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